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
  </p:notesMasterIdLst>
  <p:handoutMasterIdLst>
    <p:handoutMasterId r:id="rId10"/>
  </p:handoutMasterIdLst>
  <p:sldIdLst>
    <p:sldId id="256" r:id="rId2"/>
    <p:sldId id="257" r:id="rId3"/>
    <p:sldId id="258" r:id="rId4"/>
    <p:sldId id="260" r:id="rId5"/>
    <p:sldId id="261" r:id="rId6"/>
    <p:sldId id="262" r:id="rId7"/>
    <p:sldId id="263"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1" d="100"/>
          <a:sy n="61" d="100"/>
        </p:scale>
        <p:origin x="-930" y="-8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Al-Karkh University of Science, College of Science, Department of Medical Physics, Subject: Electricity, Prepared by: Dr. Nihad K Ali  </a:t>
            </a: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32F1D0B-C5A3-495E-841F-A307F7A43B93}" type="datetimeFigureOut">
              <a:rPr lang="en-US" smtClean="0"/>
              <a:t>1/14/2019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B573C20-A711-40B6-A173-B96C30EDD5DC}" type="slidenum">
              <a:rPr lang="en-US" smtClean="0"/>
              <a:t>‹#›</a:t>
            </a:fld>
            <a:endParaRPr lang="en-US"/>
          </a:p>
        </p:txBody>
      </p:sp>
    </p:spTree>
    <p:extLst>
      <p:ext uri="{BB962C8B-B14F-4D97-AF65-F5344CB8AC3E}">
        <p14:creationId xmlns:p14="http://schemas.microsoft.com/office/powerpoint/2010/main" val="2373672547"/>
      </p:ext>
    </p:extLst>
  </p:cSld>
  <p:clrMap bg1="lt1" tx1="dk1" bg2="lt2" tx2="dk2" accent1="accent1" accent2="accent2" accent3="accent3" accent4="accent4" accent5="accent5" accent6="accent6" hlink="hlink" folHlink="folHlink"/>
  <p:hf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smtClean="0"/>
              <a:t>Al-Karkh University of Science, College of Science, Department of Medical Physics, Subject: Electricity, Prepared by: Dr. Nihad K Ali  </a:t>
            </a: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262F923-17CC-43C0-9BDF-9DBDACE47F4B}" type="datetimeFigureOut">
              <a:rPr lang="en-US" smtClean="0"/>
              <a:t>1/14/2019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2250F5-39E2-418C-A626-9F1DD84F40E3}" type="slidenum">
              <a:rPr lang="en-US" smtClean="0"/>
              <a:t>‹#›</a:t>
            </a:fld>
            <a:endParaRPr lang="en-US"/>
          </a:p>
        </p:txBody>
      </p:sp>
    </p:spTree>
    <p:extLst>
      <p:ext uri="{BB962C8B-B14F-4D97-AF65-F5344CB8AC3E}">
        <p14:creationId xmlns:p14="http://schemas.microsoft.com/office/powerpoint/2010/main" val="14083958"/>
      </p:ext>
    </p:extLst>
  </p:cSld>
  <p:clrMap bg1="lt1" tx1="dk1" bg2="lt2" tx2="dk2" accent1="accent1" accent2="accent2" accent3="accent3" accent4="accent4" accent5="accent5" accent6="accent6" hlink="hlink" folHlink="folHlink"/>
  <p:hf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2250F5-39E2-418C-A626-9F1DD84F40E3}" type="slidenum">
              <a:rPr lang="en-US" smtClean="0"/>
              <a:t>1</a:t>
            </a:fld>
            <a:endParaRPr lang="en-US"/>
          </a:p>
        </p:txBody>
      </p:sp>
      <p:sp>
        <p:nvSpPr>
          <p:cNvPr id="5" name="Header Placeholder 4"/>
          <p:cNvSpPr>
            <a:spLocks noGrp="1"/>
          </p:cNvSpPr>
          <p:nvPr>
            <p:ph type="hdr" sz="quarter" idx="11"/>
          </p:nvPr>
        </p:nvSpPr>
        <p:spPr/>
        <p:txBody>
          <a:bodyPr/>
          <a:lstStyle/>
          <a:p>
            <a:r>
              <a:rPr lang="en-US" smtClean="0"/>
              <a:t>Al-Karkh University of Science, College of Science, Department of Medical Physics, Subject: Electricity, Prepared by: Dr. Nihad K Ali  </a:t>
            </a:r>
            <a:endParaRPr lang="en-US"/>
          </a:p>
        </p:txBody>
      </p:sp>
    </p:spTree>
    <p:extLst>
      <p:ext uri="{BB962C8B-B14F-4D97-AF65-F5344CB8AC3E}">
        <p14:creationId xmlns:p14="http://schemas.microsoft.com/office/powerpoint/2010/main" val="341788203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7607617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8417340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2971452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34164968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EED3FA23-0DCB-473D-9F5C-4920015BF4FD}" type="datetimeFigureOut">
              <a:rPr lang="en-US" smtClean="0"/>
              <a:t>1/14/2019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2200652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EED3FA23-0DCB-473D-9F5C-4920015BF4F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6420927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EED3FA23-0DCB-473D-9F5C-4920015BF4FD}" type="datetimeFigureOut">
              <a:rPr lang="en-US" smtClean="0"/>
              <a:t>1/14/2019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2754167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ED3FA23-0DCB-473D-9F5C-4920015BF4FD}" type="datetimeFigureOut">
              <a:rPr lang="en-US" smtClean="0"/>
              <a:t>1/14/2019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26161735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D3FA23-0DCB-473D-9F5C-4920015BF4FD}" type="datetimeFigureOut">
              <a:rPr lang="en-US" smtClean="0"/>
              <a:t>1/14/2019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2849932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D3FA23-0DCB-473D-9F5C-4920015BF4F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1835783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EED3FA23-0DCB-473D-9F5C-4920015BF4FD}" type="datetimeFigureOut">
              <a:rPr lang="en-US" smtClean="0"/>
              <a:t>1/14/2019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BC063A8-E986-4B41-9943-7C49A8606ACB}" type="slidenum">
              <a:rPr lang="en-US" smtClean="0"/>
              <a:t>‹#›</a:t>
            </a:fld>
            <a:endParaRPr lang="en-US"/>
          </a:p>
        </p:txBody>
      </p:sp>
    </p:spTree>
    <p:extLst>
      <p:ext uri="{BB962C8B-B14F-4D97-AF65-F5344CB8AC3E}">
        <p14:creationId xmlns:p14="http://schemas.microsoft.com/office/powerpoint/2010/main" val="30106370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D3FA23-0DCB-473D-9F5C-4920015BF4FD}" type="datetimeFigureOut">
              <a:rPr lang="en-US" smtClean="0"/>
              <a:t>1/14/2019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BC063A8-E986-4B41-9943-7C49A8606ACB}" type="slidenum">
              <a:rPr lang="en-US" smtClean="0"/>
              <a:t>‹#›</a:t>
            </a:fld>
            <a:endParaRPr lang="en-US"/>
          </a:p>
        </p:txBody>
      </p:sp>
    </p:spTree>
    <p:extLst>
      <p:ext uri="{BB962C8B-B14F-4D97-AF65-F5344CB8AC3E}">
        <p14:creationId xmlns:p14="http://schemas.microsoft.com/office/powerpoint/2010/main" val="15153552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166399" y="533400"/>
            <a:ext cx="6834601" cy="3003643"/>
          </a:xfrm>
          <a:prstGeom prst="rect">
            <a:avLst/>
          </a:prstGeom>
        </p:spPr>
        <p:txBody>
          <a:bodyPr wrap="square">
            <a:spAutoFit/>
          </a:bodyPr>
          <a:lstStyle/>
          <a:p>
            <a:r>
              <a:rPr lang="en-US" b="1" dirty="0" smtClean="0">
                <a:effectLst/>
                <a:latin typeface="Times New Roman"/>
                <a:ea typeface="Calibri"/>
                <a:cs typeface="Arial"/>
              </a:rPr>
              <a:t>Subject: Electricity  Laboratory</a:t>
            </a:r>
          </a:p>
          <a:p>
            <a:endParaRPr lang="en-US" b="1" dirty="0">
              <a:latin typeface="Times New Roman"/>
              <a:ea typeface="Calibri"/>
              <a:cs typeface="Arial"/>
            </a:endParaRPr>
          </a:p>
          <a:p>
            <a:pPr algn="ctr">
              <a:lnSpc>
                <a:spcPct val="107000"/>
              </a:lnSpc>
              <a:spcAft>
                <a:spcPts val="800"/>
              </a:spcAft>
            </a:pPr>
            <a:r>
              <a:rPr lang="en-US" b="1" dirty="0" smtClean="0">
                <a:effectLst/>
                <a:latin typeface="Times New Roman"/>
                <a:ea typeface="Calibri"/>
                <a:cs typeface="Arial"/>
              </a:rPr>
              <a:t>Experiement </a:t>
            </a:r>
            <a:r>
              <a:rPr lang="en-US" b="1" dirty="0" smtClean="0">
                <a:effectLst/>
                <a:latin typeface="Times New Roman"/>
                <a:ea typeface="Calibri"/>
                <a:cs typeface="Arial"/>
              </a:rPr>
              <a:t>6: </a:t>
            </a:r>
            <a:r>
              <a:rPr lang="en-US" b="1" dirty="0">
                <a:latin typeface="Times New Roman"/>
                <a:ea typeface="Calibri"/>
                <a:cs typeface="Arial"/>
              </a:rPr>
              <a:t>Determination of Resistance of Resistors in Series </a:t>
            </a:r>
            <a:r>
              <a:rPr lang="en-US" b="1" dirty="0" smtClean="0">
                <a:latin typeface="Times New Roman"/>
                <a:ea typeface="Calibri"/>
                <a:cs typeface="Arial"/>
              </a:rPr>
              <a:t>in </a:t>
            </a:r>
            <a:r>
              <a:rPr lang="en-US" b="1" dirty="0">
                <a:latin typeface="Times New Roman"/>
                <a:ea typeface="Calibri"/>
                <a:cs typeface="Arial"/>
              </a:rPr>
              <a:t>Simple Circuit</a:t>
            </a:r>
            <a:endParaRPr lang="en-US" sz="1200" dirty="0">
              <a:ea typeface="Calibri"/>
              <a:cs typeface="Arial"/>
            </a:endParaRPr>
          </a:p>
          <a:p>
            <a:endParaRPr lang="en-US" b="1" dirty="0" smtClean="0"/>
          </a:p>
          <a:p>
            <a:pPr lvl="0"/>
            <a:r>
              <a:rPr lang="en-US" b="1" dirty="0">
                <a:solidFill>
                  <a:prstClr val="black"/>
                </a:solidFill>
                <a:latin typeface="Times New Roman"/>
                <a:ea typeface="Calibri"/>
                <a:cs typeface="Arial"/>
              </a:rPr>
              <a:t>Al-Karkh University of Science</a:t>
            </a:r>
            <a:endParaRPr lang="en-US" b="1" dirty="0">
              <a:solidFill>
                <a:prstClr val="black"/>
              </a:solidFill>
            </a:endParaRPr>
          </a:p>
          <a:p>
            <a:pPr lvl="0"/>
            <a:r>
              <a:rPr lang="en-US" b="1" dirty="0">
                <a:solidFill>
                  <a:prstClr val="black"/>
                </a:solidFill>
                <a:latin typeface="Times New Roman"/>
                <a:ea typeface="Calibri"/>
                <a:cs typeface="Arial"/>
              </a:rPr>
              <a:t>College of Science</a:t>
            </a:r>
            <a:endParaRPr lang="en-US" b="1" dirty="0">
              <a:solidFill>
                <a:prstClr val="black"/>
              </a:solidFill>
            </a:endParaRPr>
          </a:p>
          <a:p>
            <a:pPr lvl="0"/>
            <a:r>
              <a:rPr lang="en-US" b="1" dirty="0">
                <a:solidFill>
                  <a:prstClr val="black"/>
                </a:solidFill>
                <a:latin typeface="Times New Roman"/>
                <a:ea typeface="Calibri"/>
                <a:cs typeface="Arial"/>
              </a:rPr>
              <a:t>Department of Medical Physics</a:t>
            </a:r>
            <a:endParaRPr lang="en-US" b="1" dirty="0">
              <a:solidFill>
                <a:prstClr val="black"/>
              </a:solidFill>
            </a:endParaRPr>
          </a:p>
          <a:p>
            <a:endParaRPr lang="en-US" b="1" dirty="0"/>
          </a:p>
          <a:p>
            <a:endParaRPr lang="en-US" b="1" dirty="0"/>
          </a:p>
        </p:txBody>
      </p:sp>
      <p:sp>
        <p:nvSpPr>
          <p:cNvPr id="6" name="Rectangle 5"/>
          <p:cNvSpPr/>
          <p:nvPr/>
        </p:nvSpPr>
        <p:spPr>
          <a:xfrm>
            <a:off x="3124199" y="3581400"/>
            <a:ext cx="2108269" cy="1200329"/>
          </a:xfrm>
          <a:prstGeom prst="rect">
            <a:avLst/>
          </a:prstGeom>
        </p:spPr>
        <p:txBody>
          <a:bodyPr wrap="none">
            <a:spAutoFit/>
          </a:bodyPr>
          <a:lstStyle/>
          <a:p>
            <a:r>
              <a:rPr lang="en-US" b="1" dirty="0" smtClean="0">
                <a:effectLst/>
                <a:latin typeface="Times New Roman"/>
                <a:ea typeface="Calibri"/>
                <a:cs typeface="Arial"/>
              </a:rPr>
              <a:t>Prepared by: </a:t>
            </a:r>
          </a:p>
          <a:p>
            <a:r>
              <a:rPr lang="en-US" b="1" dirty="0" smtClean="0">
                <a:effectLst/>
                <a:latin typeface="Times New Roman"/>
                <a:ea typeface="Calibri"/>
                <a:cs typeface="Arial"/>
              </a:rPr>
              <a:t>Dr. Nihad K Ali</a:t>
            </a:r>
          </a:p>
          <a:p>
            <a:r>
              <a:rPr lang="en-US" b="1" dirty="0" smtClean="0">
                <a:latin typeface="Times New Roman"/>
                <a:ea typeface="Calibri"/>
                <a:cs typeface="Arial"/>
              </a:rPr>
              <a:t>Zaineb Faleh Nazal</a:t>
            </a:r>
            <a:endParaRPr lang="en-US" b="1" dirty="0" smtClean="0">
              <a:effectLst/>
              <a:latin typeface="Times New Roman"/>
              <a:ea typeface="Calibri"/>
              <a:cs typeface="Arial"/>
            </a:endParaRPr>
          </a:p>
          <a:p>
            <a:r>
              <a:rPr lang="en-US" b="1" dirty="0" smtClean="0">
                <a:effectLst/>
                <a:latin typeface="Times New Roman"/>
                <a:ea typeface="Calibri"/>
                <a:cs typeface="Arial"/>
              </a:rPr>
              <a:t> </a:t>
            </a:r>
            <a:endParaRPr lang="en-US" b="1" dirty="0"/>
          </a:p>
        </p:txBody>
      </p:sp>
    </p:spTree>
    <p:extLst>
      <p:ext uri="{BB962C8B-B14F-4D97-AF65-F5344CB8AC3E}">
        <p14:creationId xmlns:p14="http://schemas.microsoft.com/office/powerpoint/2010/main" val="80182992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14400" y="228600"/>
            <a:ext cx="7772400" cy="5339732"/>
          </a:xfrm>
          <a:prstGeom prst="rect">
            <a:avLst/>
          </a:prstGeom>
        </p:spPr>
        <p:txBody>
          <a:bodyPr wrap="square">
            <a:spAutoFit/>
          </a:bodyPr>
          <a:lstStyle/>
          <a:p>
            <a:pPr algn="ctr">
              <a:lnSpc>
                <a:spcPct val="107000"/>
              </a:lnSpc>
              <a:spcAft>
                <a:spcPts val="800"/>
              </a:spcAft>
            </a:pPr>
            <a:r>
              <a:rPr lang="en-US" sz="2800" b="1" dirty="0">
                <a:latin typeface="Times New Roman"/>
                <a:ea typeface="Calibri"/>
                <a:cs typeface="Arial"/>
              </a:rPr>
              <a:t>Determination of Resistance of Resistors in Series and in</a:t>
            </a:r>
            <a:endParaRPr lang="en-US" sz="2400" dirty="0">
              <a:ea typeface="Calibri"/>
              <a:cs typeface="Arial"/>
            </a:endParaRPr>
          </a:p>
          <a:p>
            <a:pPr algn="ctr">
              <a:lnSpc>
                <a:spcPct val="107000"/>
              </a:lnSpc>
              <a:spcAft>
                <a:spcPts val="800"/>
              </a:spcAft>
            </a:pPr>
            <a:r>
              <a:rPr lang="en-US" sz="2800" b="1" dirty="0">
                <a:latin typeface="Times New Roman"/>
                <a:ea typeface="Calibri"/>
                <a:cs typeface="Arial"/>
              </a:rPr>
              <a:t>Parallel in Simple Circuit</a:t>
            </a:r>
            <a:endParaRPr lang="en-US" sz="2400" dirty="0">
              <a:ea typeface="Calibri"/>
              <a:cs typeface="Arial"/>
            </a:endParaRPr>
          </a:p>
          <a:p>
            <a:pPr algn="just">
              <a:lnSpc>
                <a:spcPct val="107000"/>
              </a:lnSpc>
              <a:spcAft>
                <a:spcPts val="800"/>
              </a:spcAft>
            </a:pPr>
            <a:r>
              <a:rPr lang="en-US" sz="2400" b="1" dirty="0">
                <a:latin typeface="Times New Roman"/>
                <a:ea typeface="Calibri"/>
                <a:cs typeface="Arial"/>
              </a:rPr>
              <a:t>1. Introduction</a:t>
            </a:r>
            <a:endParaRPr lang="en-US" sz="2400" dirty="0">
              <a:ea typeface="Calibri"/>
              <a:cs typeface="Arial"/>
            </a:endParaRPr>
          </a:p>
          <a:p>
            <a:pPr algn="just">
              <a:lnSpc>
                <a:spcPct val="107000"/>
              </a:lnSpc>
              <a:spcAft>
                <a:spcPts val="800"/>
              </a:spcAft>
            </a:pPr>
            <a:r>
              <a:rPr lang="en-US" sz="2400" dirty="0">
                <a:latin typeface="Times New Roman"/>
                <a:ea typeface="Calibri"/>
                <a:cs typeface="Arial"/>
              </a:rPr>
              <a:t>You know that every material offers some resistance to the flow of current. If we have two or more resistances in an electrical circuit, can we find out the equivalent of these resistances? Theoretically, you must have learnt answer to this question in your school physics course. In this experiment, you will verify the law of combination of resistances. Let us discuss the theory used in this experiment briefly.</a:t>
            </a:r>
            <a:endParaRPr lang="en-US" sz="2400" dirty="0">
              <a:ea typeface="Calibri"/>
              <a:cs typeface="Arial"/>
            </a:endParaRPr>
          </a:p>
        </p:txBody>
      </p:sp>
    </p:spTree>
    <p:extLst>
      <p:ext uri="{BB962C8B-B14F-4D97-AF65-F5344CB8AC3E}">
        <p14:creationId xmlns:p14="http://schemas.microsoft.com/office/powerpoint/2010/main" val="26134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990600" y="533400"/>
                <a:ext cx="7620000" cy="4429354"/>
              </a:xfrm>
              <a:prstGeom prst="rect">
                <a:avLst/>
              </a:prstGeom>
            </p:spPr>
            <p:txBody>
              <a:bodyPr wrap="square">
                <a:spAutoFit/>
              </a:bodyPr>
              <a:lstStyle/>
              <a:p>
                <a:pPr algn="just">
                  <a:lnSpc>
                    <a:spcPct val="107000"/>
                  </a:lnSpc>
                  <a:spcAft>
                    <a:spcPts val="800"/>
                  </a:spcAft>
                </a:pPr>
                <a:r>
                  <a:rPr lang="en-US" sz="3200" b="1" dirty="0">
                    <a:latin typeface="Times New Roman"/>
                    <a:ea typeface="Calibri"/>
                    <a:cs typeface="Arial"/>
                  </a:rPr>
                  <a:t>2. Theory</a:t>
                </a:r>
                <a:endParaRPr lang="en-US" sz="2800" dirty="0">
                  <a:ea typeface="Calibri"/>
                  <a:cs typeface="Arial"/>
                </a:endParaRPr>
              </a:p>
              <a:p>
                <a:pPr algn="just">
                  <a:lnSpc>
                    <a:spcPct val="107000"/>
                  </a:lnSpc>
                  <a:spcAft>
                    <a:spcPts val="800"/>
                  </a:spcAft>
                </a:pPr>
                <a:r>
                  <a:rPr lang="en-US" sz="2400" dirty="0">
                    <a:effectLst/>
                    <a:latin typeface="Times New Roman"/>
                    <a:ea typeface="Calibri"/>
                    <a:cs typeface="Arial"/>
                  </a:rPr>
                  <a:t>Consider an electrical conductor. Let V is the voltage and I is the current flowing through the conductor. Then the ratio of V and I is equal to a quantity which is a measure of the resistance offered by the conductor to the flow of charge. There is a relationship between these parameters V, I and R which is known as Ohm’s law. Simple circuits can be used to demonstrate Ohm’s law. This law states that</a:t>
                </a:r>
                <a:endParaRPr lang="en-US" sz="2400" dirty="0">
                  <a:ea typeface="Calibri"/>
                  <a:cs typeface="Arial"/>
                </a:endParaRPr>
              </a:p>
              <a:p>
                <a:pPr algn="just">
                  <a:lnSpc>
                    <a:spcPct val="107000"/>
                  </a:lnSpc>
                  <a:spcAft>
                    <a:spcPts val="800"/>
                  </a:spcAft>
                </a:pPr>
                <a:r>
                  <a:rPr lang="en-US" sz="3200" dirty="0">
                    <a:effectLst/>
                    <a:latin typeface="Times New Roman"/>
                    <a:ea typeface="Times New Roman"/>
                    <a:cs typeface="Arial"/>
                  </a:rPr>
                  <a:t>          </a:t>
                </a:r>
                <a:r>
                  <a:rPr lang="en-US" sz="3200" dirty="0" smtClean="0">
                    <a:effectLst/>
                    <a:latin typeface="Times New Roman"/>
                    <a:ea typeface="Times New Roman"/>
                    <a:cs typeface="Arial"/>
                  </a:rPr>
                  <a:t>       </a:t>
                </a:r>
                <a14:m>
                  <m:oMath xmlns:m="http://schemas.openxmlformats.org/officeDocument/2006/math">
                    <m:f>
                      <m:fPr>
                        <m:ctrlPr>
                          <a:rPr lang="en-US" sz="3600" i="1">
                            <a:effectLst/>
                            <a:latin typeface="Cambria Math"/>
                            <a:ea typeface="Calibri"/>
                            <a:cs typeface="Times New Roman"/>
                          </a:rPr>
                        </m:ctrlPr>
                      </m:fPr>
                      <m:num>
                        <m:r>
                          <a:rPr lang="en-US" sz="3600" i="1">
                            <a:effectLst/>
                            <a:latin typeface="Cambria Math"/>
                            <a:ea typeface="Calibri"/>
                            <a:cs typeface="Times New Roman"/>
                          </a:rPr>
                          <m:t>𝑉</m:t>
                        </m:r>
                      </m:num>
                      <m:den>
                        <m:r>
                          <a:rPr lang="en-US" sz="3600" i="1">
                            <a:effectLst/>
                            <a:latin typeface="Cambria Math"/>
                            <a:ea typeface="Calibri"/>
                            <a:cs typeface="Times New Roman"/>
                          </a:rPr>
                          <m:t>𝐼</m:t>
                        </m:r>
                      </m:den>
                    </m:f>
                    <m:r>
                      <a:rPr lang="en-US" sz="3600" i="1">
                        <a:effectLst/>
                        <a:latin typeface="Cambria Math"/>
                        <a:ea typeface="Calibri"/>
                        <a:cs typeface="Times New Roman"/>
                      </a:rPr>
                      <m:t>=</m:t>
                    </m:r>
                    <m:r>
                      <a:rPr lang="en-US" sz="3600" i="1">
                        <a:effectLst/>
                        <a:latin typeface="Cambria Math"/>
                        <a:ea typeface="Calibri"/>
                        <a:cs typeface="Times New Roman"/>
                      </a:rPr>
                      <m:t>𝑅</m:t>
                    </m:r>
                  </m:oMath>
                </a14:m>
                <a:r>
                  <a:rPr lang="en-US" sz="3600" dirty="0">
                    <a:effectLst/>
                    <a:latin typeface="Times New Roman"/>
                    <a:ea typeface="Times New Roman"/>
                    <a:cs typeface="Arial"/>
                  </a:rPr>
                  <a:t>                                (1)</a:t>
                </a:r>
                <a:endParaRPr lang="en-US" sz="2800" dirty="0">
                  <a:ea typeface="Calibri"/>
                  <a:cs typeface="Arial"/>
                </a:endParaRPr>
              </a:p>
            </p:txBody>
          </p:sp>
        </mc:Choice>
        <mc:Fallback>
          <p:sp>
            <p:nvSpPr>
              <p:cNvPr id="2" name="Rectangle 1"/>
              <p:cNvSpPr>
                <a:spLocks noRot="1" noChangeAspect="1" noMove="1" noResize="1" noEditPoints="1" noAdjustHandles="1" noChangeArrowheads="1" noChangeShapeType="1" noTextEdit="1"/>
              </p:cNvSpPr>
              <p:nvPr/>
            </p:nvSpPr>
            <p:spPr>
              <a:xfrm>
                <a:off x="990600" y="533400"/>
                <a:ext cx="7620000" cy="4429354"/>
              </a:xfrm>
              <a:prstGeom prst="rect">
                <a:avLst/>
              </a:prstGeom>
              <a:blipFill rotWithShape="1">
                <a:blip r:embed="rId2"/>
                <a:stretch>
                  <a:fillRect l="-2080" t="-1928" r="-1200" b="-1377"/>
                </a:stretch>
              </a:blipFill>
            </p:spPr>
            <p:txBody>
              <a:bodyPr/>
              <a:lstStyle/>
              <a:p>
                <a:r>
                  <a:rPr lang="en-US">
                    <a:noFill/>
                  </a:rPr>
                  <a:t> </a:t>
                </a:r>
              </a:p>
            </p:txBody>
          </p:sp>
        </mc:Fallback>
      </mc:AlternateContent>
    </p:spTree>
    <p:extLst>
      <p:ext uri="{BB962C8B-B14F-4D97-AF65-F5344CB8AC3E}">
        <p14:creationId xmlns:p14="http://schemas.microsoft.com/office/powerpoint/2010/main" val="17797267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676400" y="914400"/>
            <a:ext cx="5334000" cy="917174"/>
          </a:xfrm>
          <a:prstGeom prst="rect">
            <a:avLst/>
          </a:prstGeom>
        </p:spPr>
        <p:txBody>
          <a:bodyPr wrap="square">
            <a:spAutoFit/>
          </a:bodyPr>
          <a:lstStyle/>
          <a:p>
            <a:pPr algn="just">
              <a:lnSpc>
                <a:spcPct val="107000"/>
              </a:lnSpc>
            </a:pPr>
            <a:endParaRPr lang="en-US" sz="2000" dirty="0">
              <a:ea typeface="Calibri"/>
              <a:cs typeface="Arial"/>
            </a:endParaRPr>
          </a:p>
          <a:p>
            <a:pPr marL="590550" marR="0" algn="just">
              <a:lnSpc>
                <a:spcPct val="115000"/>
              </a:lnSpc>
              <a:spcBef>
                <a:spcPts val="0"/>
              </a:spcBef>
              <a:spcAft>
                <a:spcPts val="800"/>
              </a:spcAft>
            </a:pPr>
            <a:r>
              <a:rPr lang="en-US" sz="2800" dirty="0">
                <a:latin typeface="Times New Roman"/>
                <a:ea typeface="Calibri"/>
                <a:cs typeface="Arial"/>
              </a:rPr>
              <a:t> </a:t>
            </a:r>
            <a:endParaRPr lang="en-US" sz="2000" dirty="0">
              <a:ea typeface="Calibri"/>
              <a:cs typeface="Aria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26880" y="1372988"/>
            <a:ext cx="6874399" cy="28275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721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2" name="Rectangle 1"/>
              <p:cNvSpPr/>
              <p:nvPr/>
            </p:nvSpPr>
            <p:spPr>
              <a:xfrm>
                <a:off x="1447800" y="914400"/>
                <a:ext cx="6705600" cy="3399329"/>
              </a:xfrm>
              <a:prstGeom prst="rect">
                <a:avLst/>
              </a:prstGeom>
            </p:spPr>
            <p:txBody>
              <a:bodyPr wrap="square">
                <a:spAutoFit/>
              </a:bodyPr>
              <a:lstStyle/>
              <a:p>
                <a:pPr algn="just">
                  <a:lnSpc>
                    <a:spcPct val="107000"/>
                  </a:lnSpc>
                  <a:spcAft>
                    <a:spcPts val="800"/>
                  </a:spcAft>
                </a:pPr>
                <a:r>
                  <a:rPr lang="en-US" sz="2800" dirty="0">
                    <a:latin typeface="Times New Roman"/>
                    <a:ea typeface="Calibri"/>
                    <a:cs typeface="Arial"/>
                  </a:rPr>
                  <a:t>They will be joined in series and in parallel while the potential V and the current I will be varied. If the resistors are connected in series (as shown in Fig. 1.a), then the equivalent resistance of </a:t>
                </a:r>
                <a:r>
                  <a:rPr lang="en-US" sz="2800" i="1" dirty="0">
                    <a:effectLst/>
                    <a:latin typeface="Times New Roman"/>
                    <a:ea typeface="Calibri"/>
                    <a:cs typeface="Arial"/>
                  </a:rPr>
                  <a:t>R</a:t>
                </a:r>
                <a:r>
                  <a:rPr lang="en-US" sz="2800" i="1" baseline="-25000" dirty="0">
                    <a:effectLst/>
                    <a:latin typeface="Times New Roman"/>
                    <a:ea typeface="Calibri"/>
                    <a:cs typeface="Arial"/>
                  </a:rPr>
                  <a:t>1</a:t>
                </a:r>
                <a:r>
                  <a:rPr lang="en-US" sz="2800" i="1" dirty="0">
                    <a:effectLst/>
                    <a:latin typeface="Times New Roman"/>
                    <a:ea typeface="Calibri"/>
                    <a:cs typeface="Arial"/>
                  </a:rPr>
                  <a:t> </a:t>
                </a:r>
                <a:r>
                  <a:rPr lang="en-US" sz="2800" dirty="0">
                    <a:effectLst/>
                    <a:latin typeface="Times New Roman"/>
                    <a:ea typeface="Calibri"/>
                    <a:cs typeface="Arial"/>
                  </a:rPr>
                  <a:t>and </a:t>
                </a:r>
                <a:r>
                  <a:rPr lang="en-US" sz="2800" i="1" dirty="0">
                    <a:effectLst/>
                    <a:latin typeface="Times New Roman"/>
                    <a:ea typeface="Calibri"/>
                    <a:cs typeface="Arial"/>
                  </a:rPr>
                  <a:t>R</a:t>
                </a:r>
                <a:r>
                  <a:rPr lang="en-US" sz="2800" i="1" baseline="-25000" dirty="0">
                    <a:effectLst/>
                    <a:latin typeface="Times New Roman"/>
                    <a:ea typeface="Calibri"/>
                    <a:cs typeface="Arial"/>
                  </a:rPr>
                  <a:t>2</a:t>
                </a:r>
                <a:r>
                  <a:rPr lang="en-US" sz="2800" i="1" dirty="0">
                    <a:effectLst/>
                    <a:latin typeface="Times New Roman"/>
                    <a:ea typeface="Calibri"/>
                    <a:cs typeface="Arial"/>
                  </a:rPr>
                  <a:t> </a:t>
                </a:r>
                <a:r>
                  <a:rPr lang="en-US" sz="2800" dirty="0">
                    <a:effectLst/>
                    <a:latin typeface="Times New Roman"/>
                    <a:ea typeface="Calibri"/>
                    <a:cs typeface="Arial"/>
                  </a:rPr>
                  <a:t>is given by the relation</a:t>
                </a:r>
                <a:endParaRPr lang="en-US" sz="2800" dirty="0">
                  <a:ea typeface="Calibri"/>
                  <a:cs typeface="Arial"/>
                </a:endParaRPr>
              </a:p>
              <a:p>
                <a:pPr algn="ctr">
                  <a:lnSpc>
                    <a:spcPct val="107000"/>
                  </a:lnSpc>
                  <a:spcAft>
                    <a:spcPts val="800"/>
                  </a:spcAft>
                </a:pPr>
                <a14:m>
                  <m:oMath xmlns:m="http://schemas.openxmlformats.org/officeDocument/2006/math">
                    <m:sSub>
                      <m:sSubPr>
                        <m:ctrlPr>
                          <a:rPr lang="en-US" sz="2800" i="1">
                            <a:effectLst/>
                            <a:latin typeface="Cambria Math"/>
                            <a:ea typeface="Calibri"/>
                            <a:cs typeface="Times New Roman"/>
                          </a:rPr>
                        </m:ctrlPr>
                      </m:sSubPr>
                      <m:e>
                        <m:r>
                          <a:rPr lang="en-US" sz="2800" i="1">
                            <a:effectLst/>
                            <a:latin typeface="Cambria Math"/>
                            <a:ea typeface="Calibri"/>
                            <a:cs typeface="Times New Roman"/>
                          </a:rPr>
                          <m:t>𝑅</m:t>
                        </m:r>
                      </m:e>
                      <m:sub>
                        <m:r>
                          <a:rPr lang="en-US" sz="2800" i="1">
                            <a:effectLst/>
                            <a:latin typeface="Cambria Math"/>
                            <a:ea typeface="Calibri"/>
                            <a:cs typeface="Times New Roman"/>
                          </a:rPr>
                          <m:t>𝑆</m:t>
                        </m:r>
                      </m:sub>
                    </m:sSub>
                    <m:r>
                      <a:rPr lang="en-US" sz="2800" i="1">
                        <a:effectLst/>
                        <a:latin typeface="Cambria Math"/>
                        <a:ea typeface="Calibri"/>
                        <a:cs typeface="Times New Roman"/>
                      </a:rPr>
                      <m:t>=</m:t>
                    </m:r>
                    <m:sSub>
                      <m:sSubPr>
                        <m:ctrlPr>
                          <a:rPr lang="en-US" sz="2800" i="1">
                            <a:effectLst/>
                            <a:latin typeface="Cambria Math"/>
                            <a:ea typeface="Calibri"/>
                            <a:cs typeface="Times New Roman"/>
                          </a:rPr>
                        </m:ctrlPr>
                      </m:sSubPr>
                      <m:e>
                        <m:r>
                          <a:rPr lang="en-US" sz="2800" i="1">
                            <a:effectLst/>
                            <a:latin typeface="Cambria Math"/>
                            <a:ea typeface="Calibri"/>
                            <a:cs typeface="Times New Roman"/>
                          </a:rPr>
                          <m:t>𝑅</m:t>
                        </m:r>
                      </m:e>
                      <m:sub>
                        <m:r>
                          <a:rPr lang="en-US" sz="2800" i="1">
                            <a:effectLst/>
                            <a:latin typeface="Cambria Math"/>
                            <a:ea typeface="Calibri"/>
                            <a:cs typeface="Times New Roman"/>
                          </a:rPr>
                          <m:t>1</m:t>
                        </m:r>
                      </m:sub>
                    </m:sSub>
                    <m:r>
                      <a:rPr lang="en-US" sz="2800" i="1">
                        <a:effectLst/>
                        <a:latin typeface="Cambria Math"/>
                        <a:ea typeface="Calibri"/>
                        <a:cs typeface="Times New Roman"/>
                      </a:rPr>
                      <m:t>+</m:t>
                    </m:r>
                    <m:sSub>
                      <m:sSubPr>
                        <m:ctrlPr>
                          <a:rPr lang="en-US" sz="2800" i="1">
                            <a:effectLst/>
                            <a:latin typeface="Cambria Math"/>
                            <a:ea typeface="Calibri"/>
                            <a:cs typeface="Times New Roman"/>
                          </a:rPr>
                        </m:ctrlPr>
                      </m:sSubPr>
                      <m:e>
                        <m:r>
                          <a:rPr lang="en-US" sz="2800" i="1">
                            <a:effectLst/>
                            <a:latin typeface="Cambria Math"/>
                            <a:ea typeface="Calibri"/>
                            <a:cs typeface="Times New Roman"/>
                          </a:rPr>
                          <m:t>𝑅</m:t>
                        </m:r>
                      </m:e>
                      <m:sub>
                        <m:r>
                          <a:rPr lang="en-US" sz="2800" i="1">
                            <a:effectLst/>
                            <a:latin typeface="Cambria Math"/>
                            <a:ea typeface="Calibri"/>
                            <a:cs typeface="Times New Roman"/>
                          </a:rPr>
                          <m:t>2</m:t>
                        </m:r>
                      </m:sub>
                    </m:sSub>
                  </m:oMath>
                </a14:m>
                <a:r>
                  <a:rPr lang="en-US" sz="2800" dirty="0">
                    <a:effectLst/>
                    <a:latin typeface="Times New Roman"/>
                    <a:ea typeface="Times New Roman"/>
                    <a:cs typeface="Arial"/>
                  </a:rPr>
                  <a:t>                                   (2)</a:t>
                </a:r>
                <a:endParaRPr lang="en-US" sz="2800" dirty="0">
                  <a:ea typeface="Calibri"/>
                  <a:cs typeface="Arial"/>
                </a:endParaRPr>
              </a:p>
            </p:txBody>
          </p:sp>
        </mc:Choice>
        <mc:Fallback>
          <p:sp>
            <p:nvSpPr>
              <p:cNvPr id="2" name="Rectangle 1"/>
              <p:cNvSpPr>
                <a:spLocks noRot="1" noChangeAspect="1" noMove="1" noResize="1" noEditPoints="1" noAdjustHandles="1" noChangeArrowheads="1" noChangeShapeType="1" noTextEdit="1"/>
              </p:cNvSpPr>
              <p:nvPr/>
            </p:nvSpPr>
            <p:spPr>
              <a:xfrm>
                <a:off x="1447800" y="914400"/>
                <a:ext cx="6705600" cy="3399329"/>
              </a:xfrm>
              <a:prstGeom prst="rect">
                <a:avLst/>
              </a:prstGeom>
              <a:blipFill rotWithShape="1">
                <a:blip r:embed="rId2"/>
                <a:stretch>
                  <a:fillRect l="-1909" t="-1792" r="-1818" b="-3763"/>
                </a:stretch>
              </a:blipFill>
            </p:spPr>
            <p:txBody>
              <a:bodyPr/>
              <a:lstStyle/>
              <a:p>
                <a:r>
                  <a:rPr lang="en-US">
                    <a:noFill/>
                  </a:rPr>
                  <a:t> </a:t>
                </a:r>
              </a:p>
            </p:txBody>
          </p:sp>
        </mc:Fallback>
      </mc:AlternateContent>
    </p:spTree>
    <p:extLst>
      <p:ext uri="{BB962C8B-B14F-4D97-AF65-F5344CB8AC3E}">
        <p14:creationId xmlns:p14="http://schemas.microsoft.com/office/powerpoint/2010/main" val="18972971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295400" y="2014350"/>
            <a:ext cx="6553200" cy="2961132"/>
          </a:xfrm>
          <a:prstGeom prst="rect">
            <a:avLst/>
          </a:prstGeom>
        </p:spPr>
        <p:txBody>
          <a:bodyPr wrap="square">
            <a:spAutoFit/>
          </a:bodyPr>
          <a:lstStyle/>
          <a:p>
            <a:pPr>
              <a:lnSpc>
                <a:spcPct val="107000"/>
              </a:lnSpc>
              <a:spcAft>
                <a:spcPts val="800"/>
              </a:spcAft>
            </a:pPr>
            <a:r>
              <a:rPr lang="en-US" sz="2400" b="1" dirty="0">
                <a:latin typeface="Times New Roman"/>
                <a:ea typeface="Times New Roman"/>
                <a:cs typeface="Arial"/>
              </a:rPr>
              <a:t>3. AIMS AND OBJECTIVES</a:t>
            </a:r>
            <a:endParaRPr lang="en-US" sz="2400" dirty="0">
              <a:ea typeface="Calibri"/>
              <a:cs typeface="Arial"/>
            </a:endParaRPr>
          </a:p>
          <a:p>
            <a:pPr>
              <a:lnSpc>
                <a:spcPct val="107000"/>
              </a:lnSpc>
            </a:pPr>
            <a:r>
              <a:rPr lang="en-US" sz="2400" dirty="0">
                <a:latin typeface="Times New Roman"/>
                <a:ea typeface="Times New Roman"/>
                <a:cs typeface="Arial"/>
              </a:rPr>
              <a:t>Aims of this experiment are to:</a:t>
            </a:r>
            <a:endParaRPr lang="en-US" sz="2400" dirty="0">
              <a:ea typeface="Calibri"/>
              <a:cs typeface="Arial"/>
            </a:endParaRPr>
          </a:p>
          <a:p>
            <a:pPr marL="342900" marR="0" lvl="0" indent="-342900">
              <a:lnSpc>
                <a:spcPct val="107000"/>
              </a:lnSpc>
              <a:spcBef>
                <a:spcPts val="0"/>
              </a:spcBef>
              <a:spcAft>
                <a:spcPts val="0"/>
              </a:spcAft>
              <a:buFont typeface="Symbol"/>
              <a:buChar char=""/>
            </a:pPr>
            <a:r>
              <a:rPr lang="en-US" sz="2400" dirty="0">
                <a:latin typeface="Times New Roman"/>
                <a:ea typeface="Times New Roman"/>
                <a:cs typeface="Arial"/>
              </a:rPr>
              <a:t>practically verify the law of combination of resistances in series;</a:t>
            </a:r>
            <a:endParaRPr lang="en-US" sz="2400" dirty="0">
              <a:ea typeface="Calibri"/>
              <a:cs typeface="Arial"/>
            </a:endParaRPr>
          </a:p>
          <a:p>
            <a:pPr marL="342900" marR="0" lvl="0" indent="-342900">
              <a:lnSpc>
                <a:spcPct val="107000"/>
              </a:lnSpc>
              <a:spcBef>
                <a:spcPts val="0"/>
              </a:spcBef>
              <a:spcAft>
                <a:spcPts val="800"/>
              </a:spcAft>
              <a:buFont typeface="Symbol"/>
              <a:buChar char=""/>
            </a:pPr>
            <a:r>
              <a:rPr lang="en-US" sz="2400" dirty="0" smtClean="0">
                <a:latin typeface="Times New Roman"/>
                <a:ea typeface="Times New Roman"/>
                <a:cs typeface="Arial"/>
              </a:rPr>
              <a:t>apply </a:t>
            </a:r>
            <a:r>
              <a:rPr lang="en-US" sz="2400" dirty="0">
                <a:latin typeface="Times New Roman"/>
                <a:ea typeface="Times New Roman"/>
                <a:cs typeface="Arial"/>
              </a:rPr>
              <a:t>Ohm’s law by means of drawing appropriate graph to obtain values of net resistances in a simple circuit.</a:t>
            </a:r>
            <a:endParaRPr lang="en-US" sz="2400" dirty="0">
              <a:ea typeface="Calibri"/>
              <a:cs typeface="Arial"/>
            </a:endParaRPr>
          </a:p>
        </p:txBody>
      </p:sp>
    </p:spTree>
    <p:extLst>
      <p:ext uri="{BB962C8B-B14F-4D97-AF65-F5344CB8AC3E}">
        <p14:creationId xmlns:p14="http://schemas.microsoft.com/office/powerpoint/2010/main" val="20458384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33400" y="1569805"/>
            <a:ext cx="6324600" cy="4541821"/>
          </a:xfrm>
          <a:prstGeom prst="rect">
            <a:avLst/>
          </a:prstGeom>
        </p:spPr>
        <p:txBody>
          <a:bodyPr wrap="square">
            <a:spAutoFit/>
          </a:bodyPr>
          <a:lstStyle/>
          <a:p>
            <a:pPr>
              <a:lnSpc>
                <a:spcPct val="107000"/>
              </a:lnSpc>
              <a:spcAft>
                <a:spcPts val="800"/>
              </a:spcAft>
            </a:pPr>
            <a:r>
              <a:rPr lang="en-US" sz="2400" b="1" dirty="0">
                <a:latin typeface="Times New Roman"/>
                <a:ea typeface="Times New Roman"/>
                <a:cs typeface="Arial"/>
              </a:rPr>
              <a:t>4. Procedure</a:t>
            </a:r>
            <a:endParaRPr lang="en-US" sz="2400" dirty="0">
              <a:ea typeface="Calibri"/>
              <a:cs typeface="Arial"/>
            </a:endParaRPr>
          </a:p>
          <a:p>
            <a:pPr marL="342900" marR="0" lvl="0" indent="-342900">
              <a:lnSpc>
                <a:spcPct val="107000"/>
              </a:lnSpc>
              <a:spcBef>
                <a:spcPts val="0"/>
              </a:spcBef>
              <a:spcAft>
                <a:spcPts val="0"/>
              </a:spcAft>
              <a:buFont typeface="+mj-lt"/>
              <a:buAutoNum type="arabicPeriod"/>
            </a:pPr>
            <a:r>
              <a:rPr lang="en-US" sz="2400" dirty="0">
                <a:latin typeface="Times New Roman"/>
                <a:ea typeface="Times New Roman"/>
                <a:cs typeface="Arial"/>
              </a:rPr>
              <a:t>Identify all apparatus.</a:t>
            </a:r>
            <a:endParaRPr lang="en-US" sz="2400" dirty="0">
              <a:ea typeface="Calibri"/>
              <a:cs typeface="Arial"/>
            </a:endParaRPr>
          </a:p>
          <a:p>
            <a:pPr marL="342900" marR="0" lvl="0" indent="-342900">
              <a:lnSpc>
                <a:spcPct val="107000"/>
              </a:lnSpc>
              <a:spcBef>
                <a:spcPts val="0"/>
              </a:spcBef>
              <a:spcAft>
                <a:spcPts val="0"/>
              </a:spcAft>
              <a:buFont typeface="+mj-lt"/>
              <a:buAutoNum type="arabicPeriod"/>
            </a:pPr>
            <a:r>
              <a:rPr lang="en-US" sz="2400" dirty="0">
                <a:latin typeface="Times New Roman"/>
                <a:ea typeface="Times New Roman"/>
                <a:cs typeface="Arial"/>
              </a:rPr>
              <a:t>Connect the circuit as shown in Fig. 3. with R</a:t>
            </a:r>
            <a:r>
              <a:rPr lang="en-US" sz="2400" baseline="-25000" dirty="0">
                <a:latin typeface="Times New Roman"/>
                <a:ea typeface="Times New Roman"/>
                <a:cs typeface="Arial"/>
              </a:rPr>
              <a:t>1</a:t>
            </a:r>
            <a:r>
              <a:rPr lang="en-US" sz="2400" dirty="0">
                <a:latin typeface="Times New Roman"/>
                <a:ea typeface="Times New Roman"/>
                <a:cs typeface="Arial"/>
              </a:rPr>
              <a:t> and R</a:t>
            </a:r>
            <a:r>
              <a:rPr lang="en-US" sz="2400" baseline="-25000" dirty="0">
                <a:latin typeface="Times New Roman"/>
                <a:ea typeface="Times New Roman"/>
                <a:cs typeface="Arial"/>
              </a:rPr>
              <a:t>2</a:t>
            </a:r>
            <a:r>
              <a:rPr lang="en-US" sz="2400" dirty="0">
                <a:latin typeface="Times New Roman"/>
                <a:ea typeface="Times New Roman"/>
                <a:cs typeface="Arial"/>
              </a:rPr>
              <a:t> in series.</a:t>
            </a:r>
            <a:endParaRPr lang="en-US" sz="2400" dirty="0">
              <a:ea typeface="Calibri"/>
              <a:cs typeface="Arial"/>
            </a:endParaRPr>
          </a:p>
          <a:p>
            <a:pPr marL="342900" marR="0" lvl="0" indent="-342900">
              <a:lnSpc>
                <a:spcPct val="107000"/>
              </a:lnSpc>
              <a:spcBef>
                <a:spcPts val="0"/>
              </a:spcBef>
              <a:spcAft>
                <a:spcPts val="0"/>
              </a:spcAft>
              <a:buFont typeface="+mj-lt"/>
              <a:buAutoNum type="arabicPeriod"/>
            </a:pPr>
            <a:r>
              <a:rPr lang="en-US" sz="2400" dirty="0">
                <a:latin typeface="Times New Roman"/>
                <a:ea typeface="Times New Roman"/>
                <a:cs typeface="Arial"/>
              </a:rPr>
              <a:t>Make all connections tight.</a:t>
            </a:r>
            <a:endParaRPr lang="en-US" sz="2400" dirty="0">
              <a:ea typeface="Calibri"/>
              <a:cs typeface="Arial"/>
            </a:endParaRPr>
          </a:p>
          <a:p>
            <a:pPr marL="342900" marR="0" lvl="0" indent="-342900">
              <a:lnSpc>
                <a:spcPct val="107000"/>
              </a:lnSpc>
              <a:spcBef>
                <a:spcPts val="0"/>
              </a:spcBef>
              <a:spcAft>
                <a:spcPts val="0"/>
              </a:spcAft>
              <a:buFont typeface="+mj-lt"/>
              <a:buAutoNum type="arabicPeriod"/>
            </a:pPr>
            <a:r>
              <a:rPr lang="en-US" sz="2400" dirty="0">
                <a:latin typeface="Times New Roman"/>
                <a:ea typeface="Times New Roman"/>
                <a:cs typeface="Arial"/>
              </a:rPr>
              <a:t>Adjust the Rheostat (R</a:t>
            </a:r>
            <a:r>
              <a:rPr lang="en-US" sz="2400" baseline="-25000" dirty="0">
                <a:latin typeface="Times New Roman"/>
                <a:ea typeface="Times New Roman"/>
                <a:cs typeface="Arial"/>
              </a:rPr>
              <a:t>h</a:t>
            </a:r>
            <a:r>
              <a:rPr lang="en-US" sz="2400" dirty="0">
                <a:latin typeface="Times New Roman"/>
                <a:ea typeface="Times New Roman"/>
                <a:cs typeface="Arial"/>
              </a:rPr>
              <a:t>) and obtain a series of six readings of current I</a:t>
            </a:r>
            <a:r>
              <a:rPr lang="en-US" sz="2400" baseline="-25000" dirty="0">
                <a:latin typeface="Times New Roman"/>
                <a:ea typeface="Times New Roman"/>
                <a:cs typeface="Arial"/>
              </a:rPr>
              <a:t>1</a:t>
            </a:r>
            <a:r>
              <a:rPr lang="en-US" sz="2400" dirty="0">
                <a:latin typeface="Times New Roman"/>
                <a:ea typeface="Times New Roman"/>
                <a:cs typeface="Arial"/>
              </a:rPr>
              <a:t> and voltage V</a:t>
            </a:r>
            <a:r>
              <a:rPr lang="en-US" sz="2400" baseline="-25000" dirty="0">
                <a:latin typeface="Times New Roman"/>
                <a:ea typeface="Times New Roman"/>
                <a:cs typeface="Arial"/>
              </a:rPr>
              <a:t>1 </a:t>
            </a:r>
            <a:r>
              <a:rPr lang="en-US" sz="2400" dirty="0">
                <a:latin typeface="Times New Roman"/>
                <a:ea typeface="Times New Roman"/>
                <a:cs typeface="Arial"/>
              </a:rPr>
              <a:t>from the Ammeter and Voltmeter respectively.</a:t>
            </a:r>
            <a:endParaRPr lang="en-US" sz="2400" dirty="0">
              <a:ea typeface="Calibri"/>
              <a:cs typeface="Arial"/>
            </a:endParaRPr>
          </a:p>
          <a:p>
            <a:pPr marL="342900" marR="0" lvl="0" indent="-342900">
              <a:lnSpc>
                <a:spcPct val="107000"/>
              </a:lnSpc>
              <a:spcBef>
                <a:spcPts val="0"/>
              </a:spcBef>
              <a:spcAft>
                <a:spcPts val="0"/>
              </a:spcAft>
              <a:buFont typeface="+mj-lt"/>
              <a:buAutoNum type="arabicPeriod"/>
            </a:pPr>
            <a:r>
              <a:rPr lang="en-US" sz="2400" dirty="0">
                <a:latin typeface="Times New Roman"/>
                <a:ea typeface="Times New Roman"/>
                <a:cs typeface="Arial"/>
              </a:rPr>
              <a:t>Now connect R</a:t>
            </a:r>
            <a:r>
              <a:rPr lang="en-US" sz="2400" baseline="-25000" dirty="0">
                <a:latin typeface="Times New Roman"/>
                <a:ea typeface="Times New Roman"/>
                <a:cs typeface="Arial"/>
              </a:rPr>
              <a:t>1</a:t>
            </a:r>
            <a:r>
              <a:rPr lang="en-US" sz="2400" dirty="0">
                <a:latin typeface="Times New Roman"/>
                <a:ea typeface="Times New Roman"/>
                <a:cs typeface="Arial"/>
              </a:rPr>
              <a:t> and R</a:t>
            </a:r>
            <a:r>
              <a:rPr lang="en-US" sz="2400" baseline="-25000" dirty="0">
                <a:latin typeface="Times New Roman"/>
                <a:ea typeface="Times New Roman"/>
                <a:cs typeface="Arial"/>
              </a:rPr>
              <a:t>2</a:t>
            </a:r>
            <a:r>
              <a:rPr lang="en-US" sz="2400" dirty="0">
                <a:latin typeface="Times New Roman"/>
                <a:ea typeface="Times New Roman"/>
                <a:cs typeface="Arial"/>
              </a:rPr>
              <a:t> in parallel.</a:t>
            </a:r>
            <a:endParaRPr lang="en-US" sz="2400" dirty="0">
              <a:ea typeface="Calibri"/>
              <a:cs typeface="Arial"/>
            </a:endParaRPr>
          </a:p>
          <a:p>
            <a:pPr marL="342900" marR="0" lvl="0" indent="-342900">
              <a:lnSpc>
                <a:spcPct val="107000"/>
              </a:lnSpc>
              <a:spcBef>
                <a:spcPts val="0"/>
              </a:spcBef>
              <a:spcAft>
                <a:spcPts val="800"/>
              </a:spcAft>
              <a:buFont typeface="+mj-lt"/>
              <a:buAutoNum type="arabicPeriod"/>
            </a:pPr>
            <a:r>
              <a:rPr lang="en-US" sz="2400" dirty="0">
                <a:latin typeface="Times New Roman"/>
                <a:ea typeface="Times New Roman"/>
                <a:cs typeface="Arial"/>
              </a:rPr>
              <a:t>Repeat the steps 3 and 4 to obtain six new sets of values of current I</a:t>
            </a:r>
            <a:r>
              <a:rPr lang="en-US" sz="2400" baseline="-25000" dirty="0">
                <a:latin typeface="Times New Roman"/>
                <a:ea typeface="Times New Roman"/>
                <a:cs typeface="Arial"/>
              </a:rPr>
              <a:t>1</a:t>
            </a:r>
            <a:r>
              <a:rPr lang="en-US" sz="2400" dirty="0">
                <a:latin typeface="Times New Roman"/>
                <a:ea typeface="Times New Roman"/>
                <a:cs typeface="Arial"/>
              </a:rPr>
              <a:t> and voltage V</a:t>
            </a:r>
            <a:r>
              <a:rPr lang="en-US" sz="2400" baseline="-25000" dirty="0">
                <a:latin typeface="Times New Roman"/>
                <a:ea typeface="Times New Roman"/>
                <a:cs typeface="Arial"/>
              </a:rPr>
              <a:t>1</a:t>
            </a:r>
            <a:r>
              <a:rPr lang="en-US" sz="2400" dirty="0">
                <a:latin typeface="Times New Roman"/>
                <a:ea typeface="Times New Roman"/>
                <a:cs typeface="Arial"/>
              </a:rPr>
              <a:t>.</a:t>
            </a:r>
            <a:endParaRPr lang="en-US" sz="2400" dirty="0">
              <a:ea typeface="Calibri"/>
              <a:cs typeface="Arial"/>
            </a:endParaRPr>
          </a:p>
        </p:txBody>
      </p:sp>
    </p:spTree>
    <p:extLst>
      <p:ext uri="{BB962C8B-B14F-4D97-AF65-F5344CB8AC3E}">
        <p14:creationId xmlns:p14="http://schemas.microsoft.com/office/powerpoint/2010/main" val="5909035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446</Words>
  <Application>Microsoft Office PowerPoint</Application>
  <PresentationFormat>On-screen Show (4:3)</PresentationFormat>
  <Paragraphs>35</Paragraphs>
  <Slides>7</Slides>
  <Notes>1</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Home &amp; Offices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UTM-PC</dc:creator>
  <cp:lastModifiedBy>UTM-PC</cp:lastModifiedBy>
  <cp:revision>19</cp:revision>
  <dcterms:created xsi:type="dcterms:W3CDTF">2018-11-23T11:36:21Z</dcterms:created>
  <dcterms:modified xsi:type="dcterms:W3CDTF">2019-01-14T07:31:48Z</dcterms:modified>
</cp:coreProperties>
</file>